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5"/>
  </p:notesMasterIdLst>
  <p:sldIdLst>
    <p:sldId id="256" r:id="rId2"/>
    <p:sldId id="376" r:id="rId3"/>
    <p:sldId id="377" r:id="rId4"/>
    <p:sldId id="379" r:id="rId5"/>
    <p:sldId id="436" r:id="rId6"/>
    <p:sldId id="382" r:id="rId7"/>
    <p:sldId id="435" r:id="rId8"/>
    <p:sldId id="395" r:id="rId9"/>
    <p:sldId id="437" r:id="rId10"/>
    <p:sldId id="396" r:id="rId11"/>
    <p:sldId id="369" r:id="rId12"/>
    <p:sldId id="430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73F1AF"/>
    <a:srgbClr val="FF9900"/>
    <a:srgbClr val="FFFF66"/>
    <a:srgbClr val="000000"/>
    <a:srgbClr val="800000"/>
    <a:srgbClr val="000099"/>
    <a:srgbClr val="3F601A"/>
    <a:srgbClr val="70A8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46" autoAdjust="0"/>
    <p:restoredTop sz="98649" autoAdjust="0"/>
  </p:normalViewPr>
  <p:slideViewPr>
    <p:cSldViewPr>
      <p:cViewPr varScale="1">
        <p:scale>
          <a:sx n="103" d="100"/>
          <a:sy n="103" d="100"/>
        </p:scale>
        <p:origin x="-9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13"/>
      <c:hPercent val="57"/>
      <c:rotY val="21"/>
      <c:depthPercent val="8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8916856104284036E-2"/>
          <c:y val="0.13698032795405518"/>
          <c:w val="0.92574144236156375"/>
          <c:h val="0.74623199327808498"/>
        </c:manualLayout>
      </c:layout>
      <c:bar3D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CC99FF"/>
            </a:solidFill>
            <a:ln w="192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FF00"/>
              </a:solidFill>
              <a:ln w="19284">
                <a:solidFill>
                  <a:schemeClr val="tx1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724D-41A9-B94F-379AECA3DF01}"/>
              </c:ext>
            </c:extLst>
          </c:dPt>
          <c:dPt>
            <c:idx val="1"/>
            <c:spPr>
              <a:solidFill>
                <a:srgbClr val="FF6600"/>
              </a:solidFill>
              <a:ln w="19284">
                <a:solidFill>
                  <a:schemeClr val="tx1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24D-41A9-B94F-379AECA3DF01}"/>
              </c:ext>
            </c:extLst>
          </c:dPt>
          <c:cat>
            <c:strRef>
              <c:f>Sheet1!$B$1:$C$1</c:f>
              <c:strCache>
                <c:ptCount val="2"/>
                <c:pt idx="0">
                  <c:v>план 2022</c:v>
                </c:pt>
                <c:pt idx="1">
                  <c:v>факт 2022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1902.5</c:v>
                </c:pt>
                <c:pt idx="1">
                  <c:v>1894.9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24D-41A9-B94F-379AECA3DF01}"/>
            </c:ext>
          </c:extLst>
        </c:ser>
        <c:gapWidth val="60"/>
        <c:gapDepth val="0"/>
        <c:shape val="cylinder"/>
        <c:axId val="85252736"/>
        <c:axId val="85275008"/>
        <c:axId val="0"/>
      </c:bar3DChart>
      <c:catAx>
        <c:axId val="85252736"/>
        <c:scaling>
          <c:orientation val="minMax"/>
        </c:scaling>
        <c:axPos val="b"/>
        <c:numFmt formatCode="General" sourceLinked="1"/>
        <c:tickLblPos val="low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3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5275008"/>
        <c:crosses val="autoZero"/>
        <c:auto val="1"/>
        <c:lblAlgn val="ctr"/>
        <c:lblOffset val="100"/>
        <c:tickLblSkip val="1"/>
        <c:tickMarkSkip val="1"/>
      </c:catAx>
      <c:valAx>
        <c:axId val="85275008"/>
        <c:scaling>
          <c:orientation val="minMax"/>
          <c:max val="2000"/>
          <c:min val="500"/>
        </c:scaling>
        <c:axPos val="l"/>
        <c:majorGridlines>
          <c:spPr>
            <a:ln w="19284">
              <a:solidFill>
                <a:srgbClr val="FFFFFF"/>
              </a:solidFill>
              <a:prstDash val="solid"/>
            </a:ln>
          </c:spPr>
        </c:majorGridlines>
        <c:numFmt formatCode="General" sourceLinked="1"/>
        <c:tickLblPos val="nextTo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29" b="0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5252736"/>
        <c:crosses val="autoZero"/>
        <c:crossBetween val="between"/>
        <c:majorUnit val="150"/>
        <c:minorUnit val="150"/>
      </c:valAx>
      <c:spPr>
        <a:noFill/>
        <a:ln w="2539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8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hPercent val="44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4301032399533182E-2"/>
          <c:y val="2.4839483299881625E-2"/>
          <c:w val="0.94705174488567989"/>
          <c:h val="0.80801057331898285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00B050"/>
            </a:solidFill>
            <a:ln w="1269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-1.1861244988312761E-2"/>
                  <c:y val="-4.0322577324893215E-2"/>
                </c:manualLayout>
              </c:layout>
              <c:showVal val="1"/>
            </c:dLbl>
            <c:dLbl>
              <c:idx val="1"/>
              <c:layout>
                <c:manualLayout>
                  <c:x val="5.6373207115962404E-4"/>
                  <c:y val="-2.5811014574118687E-2"/>
                </c:manualLayout>
              </c:layout>
              <c:showVal val="1"/>
            </c:dLbl>
            <c:dLbl>
              <c:idx val="2"/>
              <c:layout>
                <c:manualLayout>
                  <c:x val="6.2495699674944057E-3"/>
                  <c:y val="-2.2847043013851768E-2"/>
                </c:manualLayout>
              </c:layout>
              <c:showVal val="1"/>
            </c:dLbl>
            <c:spPr>
              <a:noFill/>
              <a:ln w="25396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 pitchFamily="18" charset="0"/>
                    <a:ea typeface="Arial Black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всего расходов</c:v>
                </c:pt>
                <c:pt idx="1">
                  <c:v>зарплата</c:v>
                </c:pt>
                <c:pt idx="2">
                  <c:v>другие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964.8</c:v>
                </c:pt>
                <c:pt idx="1">
                  <c:v>871.7</c:v>
                </c:pt>
                <c:pt idx="2">
                  <c:v>93.1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529-4BF8-83DD-9F73469033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4.4271967024946705E-3"/>
                  <c:y val="-6.2328032525346071E-2"/>
                </c:manualLayout>
              </c:layout>
              <c:showVal val="1"/>
            </c:dLbl>
            <c:dLbl>
              <c:idx val="1"/>
              <c:layout>
                <c:manualLayout>
                  <c:x val="2.0478356906080901E-2"/>
                  <c:y val="-3.6961503434487827E-2"/>
                </c:manualLayout>
              </c:layout>
              <c:showVal val="1"/>
            </c:dLbl>
            <c:dLbl>
              <c:idx val="2"/>
              <c:layout>
                <c:manualLayout>
                  <c:x val="1.4227115036508567E-2"/>
                  <c:y val="-2.8000009881048643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всего расходов</c:v>
                </c:pt>
                <c:pt idx="1">
                  <c:v>зарплата</c:v>
                </c:pt>
                <c:pt idx="2">
                  <c:v>другие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1012.7</c:v>
                </c:pt>
                <c:pt idx="1">
                  <c:v>912.9</c:v>
                </c:pt>
                <c:pt idx="2">
                  <c:v>99.8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0529-4BF8-83DD-9F73469033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9900"/>
            </a:solidFill>
          </c:spPr>
          <c:dLbls>
            <c:dLbl>
              <c:idx val="0"/>
              <c:layout>
                <c:manualLayout>
                  <c:x val="3.7566353613719884E-2"/>
                  <c:y val="-2.8758169934640521E-2"/>
                </c:manualLayout>
              </c:layout>
              <c:showVal val="1"/>
            </c:dLbl>
            <c:dLbl>
              <c:idx val="1"/>
              <c:layout>
                <c:manualLayout>
                  <c:x val="3.7566353613719884E-2"/>
                  <c:y val="-2.6143790849673203E-2"/>
                </c:manualLayout>
              </c:layout>
              <c:showVal val="1"/>
            </c:dLbl>
            <c:dLbl>
              <c:idx val="2"/>
              <c:layout>
                <c:manualLayout>
                  <c:x val="3.1033074724377645E-2"/>
                  <c:y val="-7.8430823601872788E-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всего расходов</c:v>
                </c:pt>
                <c:pt idx="1">
                  <c:v>зарплата</c:v>
                </c:pt>
                <c:pt idx="2">
                  <c:v>другие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1286.8</c:v>
                </c:pt>
                <c:pt idx="1">
                  <c:v>1195.5999999999999</c:v>
                </c:pt>
                <c:pt idx="2">
                  <c:v>91.2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0529-4BF8-83DD-9F73469033FD}"/>
            </c:ext>
          </c:extLst>
        </c:ser>
        <c:dLbls>
          <c:showVal val="1"/>
        </c:dLbls>
        <c:gapDepth val="0"/>
        <c:shape val="cylinder"/>
        <c:axId val="132690688"/>
        <c:axId val="133518848"/>
        <c:axId val="0"/>
      </c:bar3DChart>
      <c:catAx>
        <c:axId val="132690688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 pitchFamily="18" charset="0"/>
                <a:ea typeface="Arial Black"/>
                <a:cs typeface="Times New Roman" pitchFamily="18" charset="0"/>
              </a:defRPr>
            </a:pPr>
            <a:endParaRPr lang="ru-RU"/>
          </a:p>
        </c:txPr>
        <c:crossAx val="133518848"/>
        <c:crosses val="autoZero"/>
        <c:auto val="1"/>
        <c:lblAlgn val="ctr"/>
        <c:lblOffset val="100"/>
        <c:tickLblSkip val="1"/>
        <c:tickMarkSkip val="1"/>
      </c:catAx>
      <c:valAx>
        <c:axId val="133518848"/>
        <c:scaling>
          <c:orientation val="minMax"/>
        </c:scaling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chemeClr val="tx1"/>
                </a:solidFill>
                <a:latin typeface="Times New Roman" pitchFamily="18" charset="0"/>
                <a:ea typeface="Arial Black"/>
                <a:cs typeface="Times New Roman" pitchFamily="18" charset="0"/>
              </a:defRPr>
            </a:pPr>
            <a:endParaRPr lang="ru-RU"/>
          </a:p>
        </c:txPr>
        <c:crossAx val="132690688"/>
        <c:crosses val="autoZero"/>
        <c:crossBetween val="between"/>
      </c:valAx>
      <c:spPr>
        <a:noFill/>
        <a:ln w="25407">
          <a:noFill/>
        </a:ln>
      </c:spPr>
    </c:plotArea>
    <c:legend>
      <c:legendPos val="t"/>
      <c:layout>
        <c:manualLayout>
          <c:xMode val="edge"/>
          <c:yMode val="edge"/>
          <c:x val="0.56010198602675687"/>
          <c:y val="1.5118110236220474E-2"/>
          <c:w val="0.29145703050899774"/>
          <c:h val="6.3102465133034871E-2"/>
        </c:manualLayout>
      </c:layout>
      <c:spPr>
        <a:noFill/>
        <a:ln w="3175">
          <a:solidFill>
            <a:schemeClr val="bg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 pitchFamily="18" charset="0"/>
              <a:ea typeface="Arial Black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hPercent val="74"/>
      <c:depthPercent val="5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7.1685148731408452E-2"/>
          <c:y val="2.4217872972654843E-2"/>
          <c:w val="0.93469387755103794"/>
          <c:h val="0.8801169590643140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pattFill prst="pct50">
              <a:fgClr>
                <a:srgbClr val="99CCFF"/>
              </a:fgClr>
              <a:bgClr>
                <a:srgbClr val="6699FF"/>
              </a:bgClr>
            </a:pattFill>
            <a:ln w="21370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9.7409230096237951E-3"/>
                  <c:y val="0.17705165638297241"/>
                </c:manualLayout>
              </c:layout>
              <c:tx>
                <c:rich>
                  <a:bodyPr/>
                  <a:lstStyle/>
                  <a:p>
                    <a:pPr>
                      <a:defRPr sz="2776" b="1" i="0" u="none" strike="noStrike" baseline="0">
                        <a:solidFill>
                          <a:srgbClr val="993366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dirty="0" smtClean="0"/>
                      <a:t>1894,3</a:t>
                    </a:r>
                    <a:endParaRPr lang="en-US" dirty="0"/>
                  </a:p>
                </c:rich>
              </c:tx>
              <c:spPr>
                <a:noFill/>
                <a:ln w="42740">
                  <a:noFill/>
                </a:ln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8518-47B8-BF86-8A70DE282B2D}"/>
                </c:ext>
              </c:extLst>
            </c:dLbl>
            <c:dLbl>
              <c:idx val="1"/>
              <c:layout>
                <c:manualLayout>
                  <c:x val="2.737051618547726E-2"/>
                  <c:y val="0.29001984916618262"/>
                </c:manualLayout>
              </c:layout>
              <c:tx>
                <c:rich>
                  <a:bodyPr/>
                  <a:lstStyle/>
                  <a:p>
                    <a:pPr>
                      <a:defRPr sz="2776" b="1" i="0" u="none" strike="noStrike" baseline="0">
                        <a:solidFill>
                          <a:srgbClr val="993366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en-US" dirty="0" smtClean="0"/>
                      <a:t>1894,</a:t>
                    </a:r>
                    <a:r>
                      <a:rPr lang="ru-RU" dirty="0" smtClean="0"/>
                      <a:t>9</a:t>
                    </a:r>
                    <a:endParaRPr lang="en-US" dirty="0"/>
                  </a:p>
                </c:rich>
              </c:tx>
              <c:spPr>
                <a:noFill/>
                <a:ln w="42740">
                  <a:noFill/>
                </a:ln>
              </c:spPr>
              <c:showVal val="1"/>
            </c:dLbl>
            <c:spPr>
              <a:noFill/>
              <a:ln w="42740">
                <a:noFill/>
              </a:ln>
            </c:spPr>
            <c:txPr>
              <a:bodyPr/>
              <a:lstStyle/>
              <a:p>
                <a:pPr>
                  <a:defRPr sz="2774" b="1" i="0" u="none" strike="noStrike" baseline="0">
                    <a:solidFill>
                      <a:srgbClr val="993366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1894.3</c:v>
                </c:pt>
                <c:pt idx="1">
                  <c:v>1894.2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2-8518-47B8-BF86-8A70DE282B2D}"/>
            </c:ext>
          </c:extLst>
        </c:ser>
        <c:gapWidth val="130"/>
        <c:gapDepth val="0"/>
        <c:shape val="box"/>
        <c:axId val="85340928"/>
        <c:axId val="85342464"/>
        <c:axId val="0"/>
      </c:bar3DChart>
      <c:catAx>
        <c:axId val="85340928"/>
        <c:scaling>
          <c:orientation val="minMax"/>
        </c:scaling>
        <c:axPos val="b"/>
        <c:numFmt formatCode="General" sourceLinked="1"/>
        <c:tickLblPos val="low"/>
        <c:spPr>
          <a:ln w="53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4" b="1" i="0" u="none" strike="noStrike" baseline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5342464"/>
        <c:crossesAt val="0"/>
        <c:auto val="1"/>
        <c:lblAlgn val="ctr"/>
        <c:lblOffset val="100"/>
        <c:tickLblSkip val="1"/>
        <c:tickMarkSkip val="1"/>
      </c:catAx>
      <c:valAx>
        <c:axId val="85342464"/>
        <c:scaling>
          <c:orientation val="minMax"/>
          <c:max val="2000"/>
          <c:min val="0"/>
        </c:scaling>
        <c:axPos val="l"/>
        <c:majorGridlines>
          <c:spPr>
            <a:ln w="21370">
              <a:solidFill>
                <a:srgbClr val="FFFFFF"/>
              </a:solidFill>
              <a:prstDash val="solid"/>
            </a:ln>
          </c:spPr>
        </c:majorGridlines>
        <c:numFmt formatCode="General" sourceLinked="1"/>
        <c:tickLblPos val="nextTo"/>
        <c:spPr>
          <a:ln w="5342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600"/>
            </a:pPr>
            <a:endParaRPr lang="ru-RU"/>
          </a:p>
        </c:txPr>
        <c:crossAx val="85340928"/>
        <c:crosses val="autoZero"/>
        <c:crossBetween val="between"/>
        <c:majorUnit val="500"/>
        <c:minorUnit val="500"/>
      </c:valAx>
      <c:spPr>
        <a:noFill/>
        <a:ln w="25392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356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2.5252525252525249E-2"/>
          <c:y val="5.0505050505050456E-2"/>
          <c:w val="0.9494949494949495"/>
          <c:h val="0.8989898989899"/>
        </c:manualLayout>
      </c:layout>
      <c:barChart>
        <c:barDir val="col"/>
        <c:grouping val="clustered"/>
        <c:axId val="132552192"/>
        <c:axId val="132553728"/>
      </c:barChart>
      <c:catAx>
        <c:axId val="132552192"/>
        <c:scaling>
          <c:orientation val="minMax"/>
        </c:scaling>
        <c:axPos val="b"/>
        <c:majorTickMark val="cross"/>
        <c:tickLblPos val="nextTo"/>
        <c:spPr>
          <a:ln w="36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26" b="1" i="0" u="none" strike="noStrike" baseline="0">
                <a:solidFill>
                  <a:schemeClr val="tx1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32553728"/>
        <c:crosses val="autoZero"/>
        <c:auto val="1"/>
        <c:lblAlgn val="ctr"/>
        <c:lblOffset val="100"/>
        <c:tickMarkSkip val="1"/>
      </c:catAx>
      <c:valAx>
        <c:axId val="132553728"/>
        <c:scaling>
          <c:orientation val="minMax"/>
        </c:scaling>
        <c:axPos val="l"/>
        <c:majorTickMark val="cross"/>
        <c:tickLblPos val="nextTo"/>
        <c:spPr>
          <a:ln w="36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26" b="1" i="0" u="none" strike="noStrike" baseline="0">
                <a:solidFill>
                  <a:schemeClr val="tx1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32552192"/>
        <c:crosses val="autoZero"/>
        <c:crossBetween val="between"/>
      </c:valAx>
      <c:spPr>
        <a:noFill/>
        <a:ln w="2537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26" b="1" i="0" u="none" strike="noStrike" baseline="0">
          <a:solidFill>
            <a:schemeClr val="tx1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2"/>
  <c:chart>
    <c:title>
      <c:layout/>
    </c:title>
    <c:view3D>
      <c:rotX val="30"/>
      <c:perspective val="0"/>
    </c:view3D>
    <c:plotArea>
      <c:layout>
        <c:manualLayout>
          <c:layoutTarget val="inner"/>
          <c:xMode val="edge"/>
          <c:yMode val="edge"/>
          <c:x val="2.0021099950521596E-2"/>
          <c:y val="0.12949661407025825"/>
          <c:w val="0.644598138270978"/>
          <c:h val="0.6867118385854484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explosion val="3"/>
          <c:dPt>
            <c:idx val="0"/>
            <c:spPr>
              <a:gradFill rotWithShape="1">
                <a:gsLst>
                  <a:gs pos="0">
                    <a:schemeClr val="accent2">
                      <a:tint val="62000"/>
                      <a:satMod val="180000"/>
                    </a:schemeClr>
                  </a:gs>
                  <a:gs pos="65000">
                    <a:schemeClr val="accent2">
                      <a:tint val="32000"/>
                      <a:satMod val="250000"/>
                    </a:schemeClr>
                  </a:gs>
                  <a:gs pos="100000">
                    <a:schemeClr val="accent2">
                      <a:tint val="23000"/>
                      <a:satMod val="30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lumMod val="75000"/>
                  </a:schemeClr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C9C-4B70-824D-E71E51630BF6}"/>
              </c:ext>
            </c:extLst>
          </c:dPt>
          <c:dLbls>
            <c:dLbl>
              <c:idx val="0"/>
              <c:layout>
                <c:manualLayout>
                  <c:x val="9.7414529711830108E-2"/>
                  <c:y val="-0.38075539129550023"/>
                </c:manualLayout>
              </c:layout>
              <c:tx>
                <c:rich>
                  <a:bodyPr/>
                  <a:lstStyle/>
                  <a:p>
                    <a:r>
                      <a:rPr lang="en-US" sz="4800" dirty="0"/>
                      <a:t>97%</a:t>
                    </a:r>
                  </a:p>
                </c:rich>
              </c:tx>
              <c:showPercent val="1"/>
            </c:dLbl>
            <c:dLbl>
              <c:idx val="1"/>
              <c:layout>
                <c:manualLayout>
                  <c:x val="2.2244220787649493E-2"/>
                  <c:y val="2.2362349722776485E-2"/>
                </c:manualLayout>
              </c:layout>
              <c:tx>
                <c:rich>
                  <a:bodyPr/>
                  <a:lstStyle/>
                  <a:p>
                    <a:r>
                      <a:rPr lang="en-US" sz="4800" dirty="0"/>
                      <a:t>3%</a:t>
                    </a:r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baseline="0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Percent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Финансовая помощь 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1843.5</c:v>
                </c:pt>
                <c:pt idx="1">
                  <c:v>51.4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C9C-4B70-824D-E71E51630BF6}"/>
            </c:ext>
          </c:extLst>
        </c:ser>
      </c:pie3DChart>
    </c:plotArea>
    <c:legend>
      <c:legendPos val="r"/>
      <c:layout>
        <c:manualLayout>
          <c:xMode val="edge"/>
          <c:yMode val="edge"/>
          <c:x val="0.66395017352091135"/>
          <c:y val="0.31134804652254328"/>
          <c:w val="0.32589562520496967"/>
          <c:h val="0.34301974433111404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F987-4C04-B14A-BE8C8D4E0829}"/>
              </c:ext>
            </c:extLst>
          </c:dPt>
          <c:dPt>
            <c:idx val="2"/>
            <c:spPr>
              <a:solidFill>
                <a:srgbClr val="73F1A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987-4C04-B14A-BE8C8D4E082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3600" dirty="0"/>
                      <a:t>41%</a:t>
                    </a:r>
                  </a:p>
                </c:rich>
              </c:tx>
              <c:showPercent val="1"/>
            </c:dLbl>
            <c:dLbl>
              <c:idx val="1"/>
              <c:layout>
                <c:manualLayout>
                  <c:x val="0.13274713255091752"/>
                  <c:y val="-0.22634672829247146"/>
                </c:manualLayout>
              </c:layout>
              <c:tx>
                <c:rich>
                  <a:bodyPr/>
                  <a:lstStyle/>
                  <a:p>
                    <a:r>
                      <a:rPr lang="en-US" sz="3600" dirty="0"/>
                      <a:t>28%</a:t>
                    </a:r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2800" dirty="0"/>
                      <a:t>29%</a:t>
                    </a:r>
                  </a:p>
                </c:rich>
              </c:tx>
              <c:showPercent val="1"/>
            </c:dLbl>
            <c:dLbl>
              <c:idx val="3"/>
              <c:layout>
                <c:manualLayout>
                  <c:x val="1.6373011176317849E-2"/>
                  <c:y val="1.9946306481483843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2%</a:t>
                    </a:r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Налог на имущество физических лиц</c:v>
                </c:pt>
                <c:pt idx="3">
                  <c:v>Гос.пошлина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29.8</c:v>
                </c:pt>
                <c:pt idx="1">
                  <c:v>19.8</c:v>
                </c:pt>
                <c:pt idx="2">
                  <c:v>20.7</c:v>
                </c:pt>
                <c:pt idx="3">
                  <c:v>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987-4C04-B14A-BE8C8D4E0829}"/>
            </c:ext>
          </c:extLst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t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133249664"/>
        <c:axId val="132600576"/>
        <c:axId val="0"/>
      </c:bar3DChart>
      <c:catAx>
        <c:axId val="133249664"/>
        <c:scaling>
          <c:orientation val="minMax"/>
        </c:scaling>
        <c:axPos val="b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2600576"/>
        <c:crosses val="autoZero"/>
        <c:auto val="1"/>
        <c:lblAlgn val="ctr"/>
        <c:lblOffset val="100"/>
        <c:tickMarkSkip val="1"/>
      </c:catAx>
      <c:valAx>
        <c:axId val="132600576"/>
        <c:scaling>
          <c:orientation val="minMax"/>
        </c:scaling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3249664"/>
        <c:crosses val="autoZero"/>
        <c:crossBetween val="between"/>
      </c:valAx>
      <c:spPr>
        <a:noFill/>
        <a:ln w="25398">
          <a:noFill/>
        </a:ln>
      </c:spPr>
    </c:plotArea>
    <c:legend>
      <c:legendPos val="r"/>
      <c:layout>
        <c:manualLayout>
          <c:xMode val="edge"/>
          <c:yMode val="edge"/>
          <c:x val="0.84285714285714286"/>
          <c:y val="0.39808153477218688"/>
          <c:w val="0.15079365079365104"/>
          <c:h val="0.20383693045563644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hPercent val="62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5291686254009412E-2"/>
          <c:y val="0.13277731938334639"/>
          <c:w val="0.92370572207085699"/>
          <c:h val="0.77629213238998807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FFFF00"/>
            </a:solidFill>
            <a:ln w="1615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1.3291759083203541E-2"/>
                  <c:y val="0.13618788251510475"/>
                </c:manualLayout>
              </c:layout>
              <c:numFmt formatCode="0.0" sourceLinked="0"/>
              <c:spPr>
                <a:solidFill>
                  <a:srgbClr val="FF0000"/>
                </a:solidFill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8C8-4A96-902F-C3D53A788563}"/>
                </c:ext>
              </c:extLst>
            </c:dLbl>
            <c:dLbl>
              <c:idx val="1"/>
              <c:layout>
                <c:manualLayout>
                  <c:x val="1.6614568029604003E-2"/>
                  <c:y val="0.16744248120620725"/>
                </c:manualLayout>
              </c:layout>
              <c:numFmt formatCode="0.0" sourceLinked="0"/>
              <c:spPr>
                <a:solidFill>
                  <a:srgbClr val="FF0000"/>
                </a:solidFill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C8-4A96-902F-C3D53A788563}"/>
                </c:ext>
              </c:extLst>
            </c:dLbl>
            <c:dLbl>
              <c:idx val="2"/>
              <c:layout>
                <c:manualLayout>
                  <c:x val="2.159910851020581E-2"/>
                  <c:y val="0.20472329811847279"/>
                </c:manualLayout>
              </c:layout>
              <c:spPr>
                <a:solidFill>
                  <a:srgbClr val="FF0000"/>
                </a:solidFill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8C8-4A96-902F-C3D53A788563}"/>
                </c:ext>
              </c:extLst>
            </c:dLbl>
            <c:dLbl>
              <c:idx val="3"/>
              <c:numFmt formatCode="0.0" sourceLinked="0"/>
              <c:spPr>
                <a:noFill/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00008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</c:dLbl>
            <c:numFmt formatCode="0.0" sourceLinked="0"/>
            <c:spPr>
              <a:noFill/>
              <a:ln w="32315">
                <a:noFill/>
              </a:ln>
            </c:spPr>
            <c:txPr>
              <a:bodyPr/>
              <a:lstStyle/>
              <a:p>
                <a:pPr>
                  <a:defRPr sz="2545" b="1" i="1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Факт 2021</c:v>
                </c:pt>
                <c:pt idx="1">
                  <c:v>План 2022 г.</c:v>
                </c:pt>
                <c:pt idx="2">
                  <c:v>Факт 2022 г.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33.300000000000004</c:v>
                </c:pt>
                <c:pt idx="1">
                  <c:v>59</c:v>
                </c:pt>
                <c:pt idx="2">
                  <c:v>51.4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8C8-4A96-902F-C3D53A788563}"/>
            </c:ext>
          </c:extLst>
        </c:ser>
        <c:dLbls>
          <c:showVal val="1"/>
        </c:dLbls>
        <c:gapDepth val="0"/>
        <c:shape val="cylinder"/>
        <c:axId val="132761856"/>
        <c:axId val="132833280"/>
        <c:axId val="0"/>
      </c:bar3DChart>
      <c:catAx>
        <c:axId val="132761856"/>
        <c:scaling>
          <c:orientation val="minMax"/>
        </c:scaling>
        <c:axPos val="b"/>
        <c:numFmt formatCode="General" sourceLinked="1"/>
        <c:tickLblPos val="low"/>
        <c:spPr>
          <a:ln w="1615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800" b="1" i="1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32833280"/>
        <c:crosses val="autoZero"/>
        <c:auto val="1"/>
        <c:lblAlgn val="ctr"/>
        <c:lblOffset val="100"/>
        <c:tickLblSkip val="1"/>
        <c:tickMarkSkip val="1"/>
      </c:catAx>
      <c:valAx>
        <c:axId val="132833280"/>
        <c:scaling>
          <c:orientation val="minMax"/>
          <c:max val="100"/>
          <c:min val="0"/>
        </c:scaling>
        <c:axPos val="l"/>
        <c:majorGridlines>
          <c:spPr>
            <a:ln w="16158">
              <a:solidFill>
                <a:srgbClr val="FFFFFF"/>
              </a:solidFill>
              <a:prstDash val="solid"/>
            </a:ln>
          </c:spPr>
        </c:majorGridlines>
        <c:minorGridlines/>
        <c:numFmt formatCode="General" sourceLinked="1"/>
        <c:tickLblPos val="nextTo"/>
        <c:spPr>
          <a:ln w="1615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52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32761856"/>
        <c:crosses val="autoZero"/>
        <c:crossBetween val="between"/>
        <c:majorUnit val="50"/>
        <c:minorUnit val="25"/>
      </c:valAx>
      <c:spPr>
        <a:noFill/>
        <a:ln w="16158">
          <a:solidFill>
            <a:srgbClr val="FFFFFF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rotY val="50"/>
      <c:depthPercent val="100"/>
      <c:rAngAx val="1"/>
    </c:view3D>
    <c:floor>
      <c:spPr>
        <a:noFill/>
      </c:spPr>
    </c:floor>
    <c:sideWall>
      <c:spPr>
        <a:ln>
          <a:noFill/>
        </a:ln>
      </c:spPr>
    </c:sideWall>
    <c:backWall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8.7870110547117186E-3"/>
          <c:y val="0.13187612992495723"/>
          <c:w val="0.90260717443704519"/>
          <c:h val="0.8017102348550597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3E92-4276-AB85-5566DEA38D0B}"/>
              </c:ext>
            </c:extLst>
          </c:dPt>
          <c:dPt>
            <c:idx val="1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92-4276-AB85-5566DEA38D0B}"/>
              </c:ext>
            </c:extLst>
          </c:dPt>
          <c:dLbls>
            <c:dLbl>
              <c:idx val="0"/>
              <c:layout>
                <c:manualLayout>
                  <c:x val="6.3193402060671588E-2"/>
                  <c:y val="0.1640598024582477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2399" dirty="0" smtClean="0">
                        <a:latin typeface="Times New Roman" pitchFamily="18" charset="0"/>
                        <a:cs typeface="Times New Roman" pitchFamily="18" charset="0"/>
                      </a:rPr>
                      <a:t>19</a:t>
                    </a:r>
                    <a:r>
                      <a:rPr lang="ru-RU" sz="2399" dirty="0" smtClean="0">
                        <a:latin typeface="Times New Roman" pitchFamily="18" charset="0"/>
                        <a:cs typeface="Times New Roman" pitchFamily="18" charset="0"/>
                      </a:rPr>
                      <a:t>02,5</a:t>
                    </a:r>
                    <a:endParaRPr lang="en-US" sz="2399" dirty="0"/>
                  </a:p>
                </c:rich>
              </c:tx>
              <c:spPr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c:spPr>
            </c:dLbl>
            <c:dLbl>
              <c:idx val="1"/>
              <c:layout>
                <c:manualLayout>
                  <c:x val="5.8936886997582982E-2"/>
                  <c:y val="0.16405980245824772"/>
                </c:manualLayout>
              </c:layout>
              <c:tx>
                <c:rich>
                  <a:bodyPr/>
                  <a:lstStyle/>
                  <a:p>
                    <a:pPr>
                      <a:defRPr sz="2399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2399" dirty="0" smtClean="0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  <a:r>
                      <a:rPr lang="ru-RU" sz="2399" dirty="0" smtClean="0">
                        <a:latin typeface="Times New Roman" pitchFamily="18" charset="0"/>
                        <a:cs typeface="Times New Roman" pitchFamily="18" charset="0"/>
                      </a:rPr>
                      <a:t>876</a:t>
                    </a:r>
                    <a:r>
                      <a:rPr lang="en-US" sz="2399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ru-RU" sz="2399" dirty="0" smtClean="0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endParaRPr lang="en-US" sz="2399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>
                <a:solidFill>
                  <a:schemeClr val="bg1"/>
                </a:solidFill>
              </c:spPr>
            </c:dLbl>
            <c:dLbl>
              <c:idx val="2"/>
              <c:layout>
                <c:manualLayout>
                  <c:x val="5.1842851356824683E-2"/>
                  <c:y val="-2.8429282160625452E-3"/>
                </c:manualLayout>
              </c:layout>
              <c:tx>
                <c:rich>
                  <a:bodyPr/>
                  <a:lstStyle/>
                  <a:p>
                    <a:pPr>
                      <a:defRPr sz="2399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2399" dirty="0">
                        <a:latin typeface="Times New Roman" pitchFamily="18" charset="0"/>
                        <a:cs typeface="Times New Roman" pitchFamily="18" charset="0"/>
                      </a:rPr>
                      <a:t>277,2</a:t>
                    </a:r>
                    <a:endParaRPr lang="en-US" sz="2399" dirty="0"/>
                  </a:p>
                </c:rich>
              </c:tx>
              <c:spPr>
                <a:solidFill>
                  <a:schemeClr val="bg2">
                    <a:lumMod val="50000"/>
                  </a:schemeClr>
                </a:solidFill>
              </c:spPr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1978.2</c:v>
                </c:pt>
                <c:pt idx="1">
                  <c:v>1950.8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E92-4276-AB85-5566DEA38D0B}"/>
            </c:ext>
          </c:extLst>
        </c:ser>
        <c:gapWidth val="84"/>
        <c:gapDepth val="0"/>
        <c:shape val="cylinder"/>
        <c:axId val="133298432"/>
        <c:axId val="102764544"/>
        <c:axId val="0"/>
      </c:bar3DChart>
      <c:catAx>
        <c:axId val="133298432"/>
        <c:scaling>
          <c:orientation val="minMax"/>
        </c:scaling>
        <c:axPos val="b"/>
        <c:numFmt formatCode="General" sourceLinked="0"/>
        <c:majorTickMark val="none"/>
        <c:tickLblPos val="none"/>
        <c:spPr>
          <a:ln>
            <a:noFill/>
          </a:ln>
          <a:effectLst>
            <a:outerShdw blurRad="50800" dist="50800" dir="5400000" sx="8000" sy="8000" algn="ctr" rotWithShape="0">
              <a:srgbClr val="000000">
                <a:alpha val="43137"/>
              </a:srgbClr>
            </a:outerShdw>
          </a:effectLst>
        </c:spPr>
        <c:txPr>
          <a:bodyPr rot="-5400000" vert="horz"/>
          <a:lstStyle/>
          <a:p>
            <a:pPr>
              <a:defRPr/>
            </a:pPr>
            <a:endParaRPr lang="ru-RU"/>
          </a:p>
        </c:txPr>
        <c:crossAx val="102764544"/>
        <c:crosses val="autoZero"/>
        <c:lblAlgn val="ctr"/>
        <c:lblOffset val="100"/>
      </c:catAx>
      <c:valAx>
        <c:axId val="102764544"/>
        <c:scaling>
          <c:orientation val="minMax"/>
          <c:max val="2000"/>
          <c:min val="0"/>
        </c:scaling>
        <c:axPos val="r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3298432"/>
        <c:crosses val="max"/>
        <c:crossBetween val="between"/>
        <c:majorUnit val="500"/>
        <c:minorUnit val="500"/>
      </c:valAx>
      <c:spPr>
        <a:noFill/>
        <a:ln w="25371">
          <a:noFill/>
        </a:ln>
      </c:spPr>
    </c:plotArea>
    <c:plotVisOnly val="1"/>
    <c:dispBlanksAs val="gap"/>
  </c:chart>
  <c:spPr>
    <a:scene3d>
      <a:camera prst="orthographicFront"/>
      <a:lightRig rig="threePt" dir="t"/>
    </a:scene3d>
    <a:sp3d>
      <a:bevelB h="6350"/>
    </a:sp3d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5"/>
      <c:hPercent val="50"/>
      <c:rotY val="230"/>
      <c:perspective val="0"/>
    </c:view3D>
    <c:plotArea>
      <c:layout>
        <c:manualLayout>
          <c:layoutTarget val="inner"/>
          <c:xMode val="edge"/>
          <c:yMode val="edge"/>
          <c:x val="6.6276902887139111E-2"/>
          <c:y val="0.10506063633780352"/>
          <c:w val="0.62509886264217596"/>
          <c:h val="0.70784193302962084"/>
        </c:manualLayout>
      </c:layout>
      <c:pie3DChart>
        <c:varyColors val="1"/>
        <c:ser>
          <c:idx val="0"/>
          <c:order val="0"/>
          <c:spPr>
            <a:ln>
              <a:solidFill>
                <a:schemeClr val="accent6">
                  <a:lumMod val="75000"/>
                </a:schemeClr>
              </a:solidFill>
            </a:ln>
          </c:spPr>
          <c:dPt>
            <c:idx val="1"/>
            <c:explosion val="11"/>
            <c:extLst xmlns:c16r2="http://schemas.microsoft.com/office/drawing/2015/06/chart">
              <c:ext xmlns:c16="http://schemas.microsoft.com/office/drawing/2014/chart" uri="{C3380CC4-5D6E-409C-BE32-E72D297353CC}">
                <c16:uniqueId val="{00000001-F365-4305-8244-60FAFFD1093B}"/>
              </c:ext>
            </c:extLst>
          </c:dPt>
          <c:dPt>
            <c:idx val="2"/>
            <c:explosion val="8"/>
            <c:extLst xmlns:c16r2="http://schemas.microsoft.com/office/drawing/2015/06/chart">
              <c:ext xmlns:c16="http://schemas.microsoft.com/office/drawing/2014/chart" uri="{C3380CC4-5D6E-409C-BE32-E72D297353CC}">
                <c16:uniqueId val="{00000002-F365-4305-8244-60FAFFD1093B}"/>
              </c:ext>
            </c:extLst>
          </c:dPt>
          <c:dPt>
            <c:idx val="3"/>
            <c:explosion val="8"/>
            <c:extLst xmlns:c16r2="http://schemas.microsoft.com/office/drawing/2015/06/chart">
              <c:ext xmlns:c16="http://schemas.microsoft.com/office/drawing/2014/chart" uri="{C3380CC4-5D6E-409C-BE32-E72D297353CC}">
                <c16:uniqueId val="{00000003-F365-4305-8244-60FAFFD1093B}"/>
              </c:ext>
            </c:extLst>
          </c:dPt>
          <c:dLbls>
            <c:dLbl>
              <c:idx val="0"/>
              <c:layout>
                <c:manualLayout>
                  <c:x val="1.4226924759405081E-2"/>
                  <c:y val="0.11050809859477666"/>
                </c:manualLayout>
              </c:layout>
              <c:tx>
                <c:rich>
                  <a:bodyPr/>
                  <a:lstStyle/>
                  <a:p>
                    <a:r>
                      <a:rPr lang="en-US" sz="3200" b="1" baseline="0" dirty="0">
                        <a:solidFill>
                          <a:schemeClr val="bg1">
                            <a:lumMod val="95000"/>
                          </a:schemeClr>
                        </a:solidFill>
                      </a:rPr>
                      <a:t>69%</a:t>
                    </a:r>
                  </a:p>
                </c:rich>
              </c:tx>
              <c:showPercent val="1"/>
            </c:dLbl>
            <c:dLbl>
              <c:idx val="1"/>
              <c:layout>
                <c:manualLayout>
                  <c:x val="-7.7471347331583548E-2"/>
                  <c:y val="-0.10156820327610409"/>
                </c:manualLayout>
              </c:layout>
              <c:tx>
                <c:rich>
                  <a:bodyPr/>
                  <a:lstStyle/>
                  <a:p>
                    <a:r>
                      <a:rPr lang="en-US" sz="3200" b="1" dirty="0"/>
                      <a:t>9%</a:t>
                    </a:r>
                  </a:p>
                </c:rich>
              </c:tx>
              <c:showPercent val="1"/>
            </c:dLbl>
            <c:dLbl>
              <c:idx val="2"/>
              <c:layout>
                <c:manualLayout>
                  <c:x val="-6.1981517935258093E-2"/>
                  <c:y val="-0.14055420604438421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dirty="0"/>
                      <a:t>6%</a:t>
                    </a:r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2800" b="1" dirty="0"/>
                      <a:t>16%</a:t>
                    </a:r>
                  </a:p>
                </c:rich>
              </c:tx>
              <c:showPercent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layout>
                <c:manualLayout>
                  <c:x val="0.25797998687664164"/>
                  <c:y val="-4.0580972198032882E-2"/>
                </c:manualLayout>
              </c:layout>
              <c:tx>
                <c:rich>
                  <a:bodyPr/>
                  <a:lstStyle/>
                  <a:p>
                    <a:r>
                      <a:rPr lang="ru-RU" b="1" baseline="0" dirty="0">
                        <a:solidFill>
                          <a:schemeClr val="bg1">
                            <a:lumMod val="95000"/>
                          </a:schemeClr>
                        </a:solidFill>
                      </a:rPr>
                      <a:t>26</a:t>
                    </a:r>
                    <a:r>
                      <a:rPr lang="en-US" b="1" baseline="0" dirty="0">
                        <a:solidFill>
                          <a:schemeClr val="bg1">
                            <a:lumMod val="95000"/>
                          </a:schemeClr>
                        </a:solidFill>
                      </a:rPr>
                      <a:t>%</a:t>
                    </a:r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b="1" baseline="0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ru-RU"/>
              </a:p>
            </c:tx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Sheet1!$A$1:$G$1</c:f>
              <c:strCache>
                <c:ptCount val="4"/>
                <c:pt idx="0">
                  <c:v>Общегосударственные вопросы</c:v>
                </c:pt>
                <c:pt idx="1">
                  <c:v>ЖКХ </c:v>
                </c:pt>
                <c:pt idx="2">
                  <c:v>Вусы</c:v>
                </c:pt>
                <c:pt idx="3">
                  <c:v>Национальная экономика</c:v>
                </c:pt>
              </c:strCache>
            </c:strRef>
          </c:cat>
          <c:val>
            <c:numRef>
              <c:f>Sheet1!$A$2:$F$2</c:f>
              <c:numCache>
                <c:formatCode>General</c:formatCode>
                <c:ptCount val="6"/>
                <c:pt idx="0">
                  <c:v>1298.9000000000001</c:v>
                </c:pt>
                <c:pt idx="1">
                  <c:v>165.8</c:v>
                </c:pt>
                <c:pt idx="2">
                  <c:v>111.6</c:v>
                </c:pt>
                <c:pt idx="3">
                  <c:v>300.3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Sheet1!#ССЫЛКА!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7-F365-4305-8244-60FAFFD1093B}"/>
            </c:ext>
          </c:extLst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797645450568679"/>
          <c:y val="0.19569303255020973"/>
          <c:w val="0.29106878827646787"/>
          <c:h val="0.36647190928840623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0.6025</cdr:x>
      <cdr:y>0</cdr:y>
    </cdr:from>
    <cdr:to>
      <cdr:x>0.924</cdr:x>
      <cdr:y>0.50375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2325" y="0"/>
          <a:ext cx="1895556" cy="1866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0.42364</cdr:x>
      <cdr:y>0.53041</cdr:y>
    </cdr:from>
    <cdr:to>
      <cdr:x>0.61977</cdr:x>
      <cdr:y>0.57142</cdr:y>
    </cdr:to>
    <cdr:sp macro="" textlink="">
      <cdr:nvSpPr>
        <cdr:cNvPr id="4" name="Прямая со стрелкой 3"/>
        <cdr:cNvSpPr/>
      </cdr:nvSpPr>
      <cdr:spPr>
        <a:xfrm xmlns:a="http://schemas.openxmlformats.org/drawingml/2006/main">
          <a:off x="3857620" y="2771796"/>
          <a:ext cx="1785947" cy="21428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0.47071</cdr:x>
      <cdr:y>0.42105</cdr:y>
    </cdr:from>
    <cdr:to>
      <cdr:x>0.58839</cdr:x>
      <cdr:y>0.50768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4286238" y="2200310"/>
          <a:ext cx="1071580" cy="452708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99,6 </a:t>
          </a:r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0.62832</cdr:x>
      <cdr:y>0.11429</cdr:y>
    </cdr:from>
    <cdr:to>
      <cdr:x>0.77876</cdr:x>
      <cdr:y>0.1943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5072098" y="571504"/>
          <a:ext cx="1214446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0.0885</cdr:x>
      <cdr:y>0.1</cdr:y>
    </cdr:from>
    <cdr:to>
      <cdr:x>0.15044</cdr:x>
      <cdr:y>0.24156</cdr:y>
    </cdr:to>
    <cdr:sp macro="" textlink="">
      <cdr:nvSpPr>
        <cdr:cNvPr id="3" name="TextBox 2"/>
        <cdr:cNvSpPr txBox="1"/>
      </cdr:nvSpPr>
      <cdr:spPr bwMode="auto">
        <a:xfrm xmlns:a="http://schemas.openxmlformats.org/drawingml/2006/main">
          <a:off x="714416" y="500066"/>
          <a:ext cx="500010" cy="70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0.61062</cdr:x>
      <cdr:y>0.38571</cdr:y>
    </cdr:from>
    <cdr:to>
      <cdr:x>0.84071</cdr:x>
      <cdr:y>0.46572</cdr:y>
    </cdr:to>
    <cdr:sp macro="" textlink="">
      <cdr:nvSpPr>
        <cdr:cNvPr id="4" name="TextBox 3"/>
        <cdr:cNvSpPr txBox="1"/>
      </cdr:nvSpPr>
      <cdr:spPr bwMode="auto">
        <a:xfrm xmlns:a="http://schemas.openxmlformats.org/drawingml/2006/main" flipH="1">
          <a:off x="4929222" y="1928826"/>
          <a:ext cx="1857400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0.69912</cdr:x>
      <cdr:y>0.27143</cdr:y>
    </cdr:from>
    <cdr:to>
      <cdr:x>0.87611</cdr:x>
      <cdr:y>0.35144</cdr:y>
    </cdr:to>
    <cdr:sp macro="" textlink="">
      <cdr:nvSpPr>
        <cdr:cNvPr id="5" name="TextBox 4"/>
        <cdr:cNvSpPr txBox="1"/>
      </cdr:nvSpPr>
      <cdr:spPr bwMode="auto">
        <a:xfrm xmlns:a="http://schemas.openxmlformats.org/drawingml/2006/main">
          <a:off x="5643602" y="1357322"/>
          <a:ext cx="1428751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0.65487</cdr:x>
      <cdr:y>0.32857</cdr:y>
    </cdr:from>
    <cdr:to>
      <cdr:x>0.82301</cdr:x>
      <cdr:y>0.40858</cdr:y>
    </cdr:to>
    <cdr:sp macro="" textlink="">
      <cdr:nvSpPr>
        <cdr:cNvPr id="6" name="TextBox 5"/>
        <cdr:cNvSpPr txBox="1"/>
      </cdr:nvSpPr>
      <cdr:spPr bwMode="auto">
        <a:xfrm xmlns:a="http://schemas.openxmlformats.org/drawingml/2006/main">
          <a:off x="5286412" y="1643074"/>
          <a:ext cx="1357322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0.79646</cdr:x>
      <cdr:y>0.2</cdr:y>
    </cdr:from>
    <cdr:to>
      <cdr:x>0.81934</cdr:x>
      <cdr:y>0.28001</cdr:y>
    </cdr:to>
    <cdr:sp macro="" textlink="">
      <cdr:nvSpPr>
        <cdr:cNvPr id="22" name="TextBox 21"/>
        <cdr:cNvSpPr txBox="1"/>
      </cdr:nvSpPr>
      <cdr:spPr bwMode="auto">
        <a:xfrm xmlns:a="http://schemas.openxmlformats.org/drawingml/2006/main">
          <a:off x="6429420" y="1000132"/>
          <a:ext cx="184731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0.77876</cdr:x>
      <cdr:y>0.12857</cdr:y>
    </cdr:from>
    <cdr:to>
      <cdr:x>0.93805</cdr:x>
      <cdr:y>0.20858</cdr:y>
    </cdr:to>
    <cdr:sp macro="" textlink="">
      <cdr:nvSpPr>
        <cdr:cNvPr id="23" name="TextBox 22"/>
        <cdr:cNvSpPr txBox="1"/>
      </cdr:nvSpPr>
      <cdr:spPr bwMode="auto">
        <a:xfrm xmlns:a="http://schemas.openxmlformats.org/drawingml/2006/main">
          <a:off x="6286544" y="642942"/>
          <a:ext cx="1285884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0.06194</cdr:x>
      <cdr:y>0.14156</cdr:y>
    </cdr:to>
    <cdr:sp macro="" textlink="">
      <cdr:nvSpPr>
        <cdr:cNvPr id="9" name="TextBox 1"/>
        <cdr:cNvSpPr txBox="1"/>
      </cdr:nvSpPr>
      <cdr:spPr bwMode="auto">
        <a:xfrm xmlns:a="http://schemas.openxmlformats.org/drawingml/2006/main">
          <a:off x="0" y="0"/>
          <a:ext cx="513284" cy="6674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Times New Roman"/>
            </a:defRPr>
          </a:lvl1pPr>
          <a:lvl2pPr marL="457200" indent="0">
            <a:defRPr sz="1100">
              <a:latin typeface="Times New Roman"/>
            </a:defRPr>
          </a:lvl2pPr>
          <a:lvl3pPr marL="914400" indent="0">
            <a:defRPr sz="1100">
              <a:latin typeface="Times New Roman"/>
            </a:defRPr>
          </a:lvl3pPr>
          <a:lvl4pPr marL="1371600" indent="0">
            <a:defRPr sz="1100">
              <a:latin typeface="Times New Roman"/>
            </a:defRPr>
          </a:lvl4pPr>
          <a:lvl5pPr marL="1828800" indent="0">
            <a:defRPr sz="1100">
              <a:latin typeface="Times New Roman"/>
            </a:defRPr>
          </a:lvl5pPr>
          <a:lvl6pPr marL="2286000" indent="0">
            <a:defRPr sz="1100">
              <a:latin typeface="Times New Roman"/>
            </a:defRPr>
          </a:lvl6pPr>
          <a:lvl7pPr marL="2743200" indent="0">
            <a:defRPr sz="1100">
              <a:latin typeface="Times New Roman"/>
            </a:defRPr>
          </a:lvl7pPr>
          <a:lvl8pPr marL="3200400" indent="0">
            <a:defRPr sz="1100">
              <a:latin typeface="Times New Roman"/>
            </a:defRPr>
          </a:lvl8pPr>
          <a:lvl9pPr marL="3657600" indent="0">
            <a:defRPr sz="1100">
              <a:latin typeface="Times New Roman"/>
            </a:defRPr>
          </a:lvl9pPr>
        </a:lstStyle>
        <a:p xmlns:a="http://schemas.openxmlformats.org/drawingml/2006/main">
          <a:pPr algn="ctr"/>
          <a:endParaRPr lang="ru-RU" sz="2000" b="1" dirty="0"/>
        </a:p>
        <a:p xmlns:a="http://schemas.openxmlformats.org/drawingml/2006/main">
          <a:pPr algn="ctr"/>
          <a:endParaRPr lang="ru-RU" sz="20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0.57963</cdr:x>
      <cdr:y>0.63595</cdr:y>
    </cdr:from>
    <cdr:to>
      <cdr:x>0.73738</cdr:x>
      <cdr:y>0.67881</cdr:y>
    </cdr:to>
    <cdr:sp macro="" textlink="">
      <cdr:nvSpPr>
        <cdr:cNvPr id="4" name="Стрелка вправо 3"/>
        <cdr:cNvSpPr/>
      </cdr:nvSpPr>
      <cdr:spPr>
        <a:xfrm xmlns:a="http://schemas.openxmlformats.org/drawingml/2006/main" rot="1261485">
          <a:off x="4430624" y="3063951"/>
          <a:ext cx="1205756" cy="206501"/>
        </a:xfrm>
        <a:prstGeom xmlns:a="http://schemas.openxmlformats.org/drawingml/2006/main" prst="rightArrow">
          <a:avLst>
            <a:gd name="adj1" fmla="val 88268"/>
            <a:gd name="adj2" fmla="val 46514"/>
          </a:avLst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0.59829</cdr:x>
      <cdr:y>0.81335</cdr:y>
    </cdr:from>
    <cdr:to>
      <cdr:x>0.73504</cdr:x>
      <cdr:y>0.89156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000660" y="3714776"/>
          <a:ext cx="1142979" cy="3572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2000" b="1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0.499</cdr:x>
      <cdr:y>0.50025</cdr:y>
    </cdr:from>
    <cdr:to>
      <cdr:x>0.5085</cdr:x>
      <cdr:y>0.598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65553" y="2048899"/>
          <a:ext cx="37597" cy="181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36576" tIns="50292" rIns="36576" bIns="50292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800" b="1" i="0" strike="noStrike">
              <a:solidFill>
                <a:srgbClr val="FF6600"/>
              </a:solidFill>
              <a:latin typeface="Arial Black"/>
            </a:rPr>
            <a:t> 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58161B-792B-4435-8AF4-78F13A104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09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CAF4B-B2C5-4991-B6F9-A06F2852212B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C050B-5CA4-4B29-B3E4-BDCADDAE0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692151"/>
            <a:ext cx="8143932" cy="137952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  <a:br>
              <a:rPr lang="ru-RU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5C30B-72BA-4F0E-A5E3-DDF367DB7F1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611188" y="3143248"/>
            <a:ext cx="7921625" cy="17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>
                <a:cs typeface="Times New Roman" pitchFamily="18" charset="0"/>
              </a:rPr>
              <a:t/>
            </a:r>
            <a:br>
              <a:rPr lang="ru-RU" sz="3200" b="1" dirty="0">
                <a:cs typeface="Times New Roman" pitchFamily="18" charset="0"/>
              </a:rPr>
            </a:br>
            <a:r>
              <a:rPr lang="ru-RU" sz="3200" b="1" dirty="0" err="1">
                <a:cs typeface="Times New Roman" pitchFamily="18" charset="0"/>
              </a:rPr>
              <a:t>Черноозёрского</a:t>
            </a:r>
            <a:r>
              <a:rPr lang="ru-RU" sz="3200" b="1" dirty="0">
                <a:cs typeface="Times New Roman" pitchFamily="18" charset="0"/>
              </a:rPr>
              <a:t> сельского поселения</a:t>
            </a:r>
          </a:p>
          <a:p>
            <a:pPr algn="ctr"/>
            <a:r>
              <a:rPr lang="ru-RU" sz="3200" b="1" dirty="0">
                <a:cs typeface="Times New Roman" pitchFamily="18" charset="0"/>
              </a:rPr>
              <a:t>за </a:t>
            </a:r>
            <a:r>
              <a:rPr lang="ru-RU" sz="3200" b="1" dirty="0" smtClean="0">
                <a:cs typeface="Times New Roman" pitchFamily="18" charset="0"/>
              </a:rPr>
              <a:t>2022 </a:t>
            </a:r>
            <a:r>
              <a:rPr lang="ru-RU" sz="3200" b="1" dirty="0">
                <a:cs typeface="Times New Roman" pitchFamily="18" charset="0"/>
              </a:rPr>
              <a:t>год</a:t>
            </a:r>
          </a:p>
          <a:p>
            <a:pPr algn="ctr"/>
            <a:r>
              <a:rPr lang="ru-RU" sz="3600" b="1" dirty="0">
                <a:latin typeface="Arial" pitchFamily="34" charset="0"/>
              </a:rPr>
              <a:t/>
            </a:r>
            <a:br>
              <a:rPr lang="ru-RU" sz="3600" b="1" dirty="0">
                <a:latin typeface="Arial" pitchFamily="34" charset="0"/>
              </a:rPr>
            </a:br>
            <a:endParaRPr lang="ru-RU" sz="3600" b="1" dirty="0">
              <a:latin typeface="Arial" pitchFamily="34" charset="0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457200" y="244475"/>
            <a:ext cx="8385175" cy="1398575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бюджета</a:t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Черноозер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ского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год</a:t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разрезе отраслей)</a:t>
            </a:r>
          </a:p>
        </p:txBody>
      </p:sp>
      <p:graphicFrame>
        <p:nvGraphicFramePr>
          <p:cNvPr id="12" name="Object 5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423369683"/>
              </p:ext>
            </p:extLst>
          </p:nvPr>
        </p:nvGraphicFramePr>
        <p:xfrm>
          <a:off x="0" y="1143000"/>
          <a:ext cx="9144000" cy="545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214282" y="260648"/>
            <a:ext cx="8786874" cy="13824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dirty="0">
                <a:effectLst/>
                <a:latin typeface="Arial Black" pitchFamily="34" charset="0"/>
              </a:rPr>
              <a:t>   </a:t>
            </a:r>
            <a:r>
              <a:rPr lang="ru-RU" sz="2700" dirty="0">
                <a:effectLst/>
                <a:latin typeface="Times New Roman" pitchFamily="18" charset="0"/>
                <a:cs typeface="Times New Roman" pitchFamily="18" charset="0"/>
              </a:rPr>
              <a:t>Анализ расходов на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содержание органов управления </a:t>
            </a:r>
            <a:r>
              <a:rPr lang="ru-RU" sz="2700" dirty="0" err="1" smtClean="0">
                <a:effectLst/>
                <a:latin typeface="Times New Roman" pitchFamily="18" charset="0"/>
                <a:cs typeface="Times New Roman" pitchFamily="18" charset="0"/>
              </a:rPr>
              <a:t>Черноозерского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7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3791512643"/>
              </p:ext>
            </p:extLst>
          </p:nvPr>
        </p:nvGraphicFramePr>
        <p:xfrm>
          <a:off x="0" y="1714500"/>
          <a:ext cx="7775575" cy="4857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786578" y="1857364"/>
            <a:ext cx="943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cs typeface="Times New Roman" pitchFamily="18" charset="0"/>
              </a:rPr>
              <a:t>тыс.руб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57942326"/>
              </p:ext>
            </p:extLst>
          </p:nvPr>
        </p:nvGraphicFramePr>
        <p:xfrm>
          <a:off x="500034" y="2500306"/>
          <a:ext cx="7992119" cy="2646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7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981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981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3448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01.01.2022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г., </a:t>
                      </a:r>
                    </a:p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01.01.2023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г.,</a:t>
                      </a:r>
                    </a:p>
                    <a:p>
                      <a:pPr algn="ctr"/>
                      <a:r>
                        <a:rPr lang="ru-RU" sz="1800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6188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Заработная плата, 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3229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Коммунальные услуги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13,4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731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работы и услуги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3229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13,4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545274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313"/>
            <a:ext cx="7772400" cy="1368425"/>
          </a:xfrm>
          <a:ln>
            <a:solidFill>
              <a:srgbClr val="00B0F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500438"/>
            <a:ext cx="6858000" cy="1584325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425110, г. Звенигово, ул. Ленина, 39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тел.7-13-59  7-11-75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rfo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zven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minfin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mari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4332D-2E65-4A7B-ADE3-7EA5FD7AE673}" type="slidenum">
              <a:rPr lang="ru-RU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 animBg="1"/>
      <p:bldP spid="11571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115888"/>
            <a:ext cx="8856662" cy="12239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Исполнение доходной части бюджета</a:t>
            </a:r>
            <a:b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Черноозер</a:t>
            </a:r>
            <a:r>
              <a:rPr lang="ru-RU" sz="3000" dirty="0" err="1">
                <a:solidFill>
                  <a:schemeClr val="tx1"/>
                </a:solidFill>
                <a:effectLst/>
                <a:latin typeface="Times New Roman" pitchFamily="18" charset="0"/>
              </a:rPr>
              <a:t>ского</a:t>
            </a:r>
            <a:r>
              <a:rPr lang="ru-RU" sz="3000" dirty="0">
                <a:solidFill>
                  <a:schemeClr val="tx1"/>
                </a:solidFill>
                <a:effectLst/>
                <a:latin typeface="Times New Roman" pitchFamily="18" charset="0"/>
              </a:rPr>
              <a:t> сельского поселения</a:t>
            </a:r>
            <a:r>
              <a:rPr lang="ru-RU" sz="3000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за </a:t>
            </a: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2022 </a:t>
            </a:r>
            <a: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год</a:t>
            </a:r>
            <a:endParaRPr lang="en-US" sz="30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FED50-7DCE-4742-8567-F2D07FE14AB1}" type="slidenum">
              <a:rPr lang="ru-RU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68420580"/>
              </p:ext>
            </p:extLst>
          </p:nvPr>
        </p:nvGraphicFramePr>
        <p:xfrm>
          <a:off x="0" y="1371584"/>
          <a:ext cx="9105900" cy="5225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5643570" y="3429000"/>
            <a:ext cx="12239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1894,9</a:t>
            </a:r>
          </a:p>
          <a:p>
            <a:endParaRPr lang="ru-RU" sz="2800" b="1" dirty="0"/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2571736" y="3071810"/>
            <a:ext cx="12969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1902,5</a:t>
            </a:r>
            <a:endParaRPr lang="ru-RU" sz="2800" b="1" dirty="0"/>
          </a:p>
        </p:txBody>
      </p:sp>
      <p:sp>
        <p:nvSpPr>
          <p:cNvPr id="1035" name="Text Box 13"/>
          <p:cNvSpPr txBox="1">
            <a:spLocks noChangeArrowheads="1"/>
          </p:cNvSpPr>
          <p:nvPr/>
        </p:nvSpPr>
        <p:spPr bwMode="auto">
          <a:xfrm>
            <a:off x="500034" y="1714488"/>
            <a:ext cx="1908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тыс. р.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115888"/>
            <a:ext cx="9144000" cy="138428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Доходы </a:t>
            </a: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бюджета</a:t>
            </a:r>
            <a:b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itchFamily="18" charset="0"/>
              </a:rPr>
              <a:t>Черноозер</a:t>
            </a:r>
            <a:r>
              <a:rPr lang="ru-RU" sz="3000" dirty="0" err="1">
                <a:solidFill>
                  <a:schemeClr val="tx1"/>
                </a:solidFill>
                <a:effectLst/>
                <a:latin typeface="Times New Roman" pitchFamily="18" charset="0"/>
              </a:rPr>
              <a:t>ского</a:t>
            </a:r>
            <a:r>
              <a:rPr lang="ru-RU" sz="3000" dirty="0">
                <a:solidFill>
                  <a:schemeClr val="tx1"/>
                </a:solidFill>
                <a:effectLst/>
                <a:latin typeface="Times New Roman" pitchFamily="18" charset="0"/>
              </a:rPr>
              <a:t> сельского </a:t>
            </a:r>
            <a: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поселения </a:t>
            </a:r>
            <a:b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за 2021-2022 </a:t>
            </a:r>
            <a: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гг.</a:t>
            </a:r>
            <a:endParaRPr lang="en-US" sz="30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65831736"/>
              </p:ext>
            </p:extLst>
          </p:nvPr>
        </p:nvGraphicFramePr>
        <p:xfrm>
          <a:off x="0" y="1916832"/>
          <a:ext cx="914400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357686" y="3071810"/>
            <a:ext cx="121444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0,6</a:t>
            </a:r>
          </a:p>
          <a:p>
            <a:endParaRPr lang="ru-RU" sz="2800" b="1" dirty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00100" y="1500174"/>
            <a:ext cx="2016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/>
              <a:t>тыс. р.</a:t>
            </a:r>
          </a:p>
        </p:txBody>
      </p:sp>
      <p:sp>
        <p:nvSpPr>
          <p:cNvPr id="6" name="Прямая со стрелкой 5"/>
          <p:cNvSpPr/>
          <p:nvPr/>
        </p:nvSpPr>
        <p:spPr>
          <a:xfrm flipV="1">
            <a:off x="4143372" y="3929066"/>
            <a:ext cx="1500198" cy="64294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260648"/>
            <a:ext cx="9144000" cy="11699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Структура доходной части </a:t>
            </a: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бюджета</a:t>
            </a:r>
            <a:b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itchFamily="18" charset="0"/>
              </a:rPr>
              <a:t>Черноозер</a:t>
            </a:r>
            <a:r>
              <a:rPr lang="ru-RU" sz="3000" dirty="0" err="1">
                <a:solidFill>
                  <a:schemeClr val="tx1"/>
                </a:solidFill>
                <a:effectLst/>
                <a:latin typeface="Times New Roman" pitchFamily="18" charset="0"/>
              </a:rPr>
              <a:t>ского</a:t>
            </a:r>
            <a:r>
              <a:rPr lang="ru-RU" sz="3000" dirty="0">
                <a:solidFill>
                  <a:schemeClr val="tx1"/>
                </a:solidFill>
                <a:effectLst/>
                <a:latin typeface="Times New Roman" pitchFamily="18" charset="0"/>
              </a:rPr>
              <a:t> сельского поселения</a:t>
            </a:r>
            <a: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3000" b="0" dirty="0">
                <a:solidFill>
                  <a:srgbClr val="002060"/>
                </a:solidFill>
                <a:effectLst/>
                <a:latin typeface="Times New Roman" pitchFamily="18" charset="0"/>
              </a:rPr>
              <a:t>за </a:t>
            </a:r>
            <a:r>
              <a:rPr lang="ru-RU" sz="3000" b="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2022 </a:t>
            </a:r>
            <a:r>
              <a:rPr lang="ru-RU" sz="3000" b="0" dirty="0">
                <a:solidFill>
                  <a:srgbClr val="002060"/>
                </a:solidFill>
                <a:effectLst/>
                <a:latin typeface="Times New Roman" pitchFamily="18" charset="0"/>
              </a:rPr>
              <a:t>год</a:t>
            </a:r>
          </a:p>
        </p:txBody>
      </p:sp>
      <p:graphicFrame>
        <p:nvGraphicFramePr>
          <p:cNvPr id="7" name="Object 3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660900" y="3492500"/>
          <a:ext cx="4483100" cy="2297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68616372"/>
              </p:ext>
            </p:extLst>
          </p:nvPr>
        </p:nvGraphicFramePr>
        <p:xfrm>
          <a:off x="357158" y="1428736"/>
          <a:ext cx="8643998" cy="5041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31087919"/>
              </p:ext>
            </p:extLst>
          </p:nvPr>
        </p:nvGraphicFramePr>
        <p:xfrm>
          <a:off x="500034" y="1428736"/>
          <a:ext cx="828680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</a:rPr>
              <a:t>Структура налоговых и неналоговых доходов бюджета</a:t>
            </a:r>
            <a:br>
              <a:rPr lang="ru-RU" sz="2200" b="1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</a:rPr>
              <a:t>             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</a:rPr>
              <a:t>Черноозерского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</a:rPr>
              <a:t>сельского поселения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</a:rPr>
              <a:t> за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2022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</a:rPr>
              <a:t>г.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142852"/>
            <a:ext cx="9144000" cy="135732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tabLst>
                <a:tab pos="3943350" algn="l"/>
              </a:tabLst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</a:rPr>
              <a:t>Доходы бюджета </a:t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</a:rPr>
              <a:t>Черноозер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itchFamily="18" charset="0"/>
              </a:rPr>
              <a:t>ского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сельского поселения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</a:rPr>
              <a:t> от налогов, сборов и платежей</a:t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</a:rPr>
              <a:t> за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2022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</a:rPr>
              <a:t>год</a:t>
            </a: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258888" y="1052513"/>
          <a:ext cx="6096000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26763899"/>
              </p:ext>
            </p:extLst>
          </p:nvPr>
        </p:nvGraphicFramePr>
        <p:xfrm>
          <a:off x="714348" y="1500174"/>
          <a:ext cx="7643834" cy="4817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214414" y="1571612"/>
            <a:ext cx="8050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dirty="0"/>
              <a:t>тыс. р.</a:t>
            </a: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4071934" y="3071810"/>
            <a:ext cx="342902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/>
              <a:t>Исполнение  плана </a:t>
            </a:r>
            <a:r>
              <a:rPr lang="ru-RU" sz="2000" dirty="0" smtClean="0"/>
              <a:t>87,1%</a:t>
            </a:r>
            <a:endParaRPr lang="ru-RU" sz="20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2" name="Group 4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1944343537"/>
              </p:ext>
            </p:extLst>
          </p:nvPr>
        </p:nvGraphicFramePr>
        <p:xfrm>
          <a:off x="285720" y="571481"/>
          <a:ext cx="8569325" cy="5281679"/>
        </p:xfrm>
        <a:graphic>
          <a:graphicData uri="http://schemas.openxmlformats.org/drawingml/2006/table">
            <a:tbl>
              <a:tblPr/>
              <a:tblGrid>
                <a:gridCol w="28305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31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669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12898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1630">
                <a:tc gridSpan="4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6047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Наименование показателя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423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1188,1</a:t>
                      </a:r>
                      <a:endParaRPr kumimoji="0" lang="ru-RU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1188,1</a:t>
                      </a:r>
                      <a:endParaRPr kumimoji="0" lang="ru-RU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8532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111,6</a:t>
                      </a:r>
                      <a:endParaRPr kumimoji="0" lang="ru-RU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111,6</a:t>
                      </a:r>
                      <a:endParaRPr kumimoji="0" lang="ru-RU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0034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543,7</a:t>
                      </a:r>
                      <a:endParaRPr kumimoji="0" lang="ru-RU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543,7</a:t>
                      </a:r>
                      <a:endParaRPr kumimoji="0" lang="ru-RU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6047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1843,5</a:t>
                      </a:r>
                      <a:endParaRPr kumimoji="0" lang="ru-RU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1843,5</a:t>
                      </a:r>
                      <a:endParaRPr kumimoji="0" lang="ru-RU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71500"/>
            <a:ext cx="8439472" cy="5714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расходов бюджета за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       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EA94B-9D6C-4EF0-B0AC-1E426A7134EF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9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26434682"/>
              </p:ext>
            </p:extLst>
          </p:nvPr>
        </p:nvGraphicFramePr>
        <p:xfrm>
          <a:off x="428596" y="1857364"/>
          <a:ext cx="835824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 rot="5400000">
            <a:off x="2245818" y="4183546"/>
            <a:ext cx="738664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anchor="ctr"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5452833" y="4660529"/>
            <a:ext cx="738664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9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4555225"/>
              </p:ext>
            </p:extLst>
          </p:nvPr>
        </p:nvGraphicFramePr>
        <p:xfrm>
          <a:off x="428596" y="2214554"/>
          <a:ext cx="8259764" cy="3397575"/>
        </p:xfrm>
        <a:graphic>
          <a:graphicData uri="http://schemas.openxmlformats.org/drawingml/2006/table">
            <a:tbl>
              <a:tblPr/>
              <a:tblGrid>
                <a:gridCol w="7590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413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70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7791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40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(тыс.р.)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(тыс.р.)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1303,5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1298,9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111,6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111,6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300,3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300,3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4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187,1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165,8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88,6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1902,5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1876,6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9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25,9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500042"/>
            <a:ext cx="828680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cs typeface="Times New Roman" pitchFamily="18" charset="0"/>
              </a:rPr>
              <a:t>Расходы  в разрезе отраслей </a:t>
            </a:r>
            <a:endParaRPr lang="ru-RU" sz="28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7716386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17426</TotalTime>
  <Words>252</Words>
  <Application>Microsoft Office PowerPoint</Application>
  <PresentationFormat>Экран (4:3)</PresentationFormat>
  <Paragraphs>142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ОТЧЕТ  об исполнении бюджета</vt:lpstr>
      <vt:lpstr>Исполнение доходной части бюджета Черноозерского сельского поселения за 2022 год</vt:lpstr>
      <vt:lpstr>Доходы бюджета  Черноозерского сельского поселения  за 2021-2022 гг.</vt:lpstr>
      <vt:lpstr>        Структура доходной части бюджета  Черноозерского сельского поселения  за 2022 год</vt:lpstr>
      <vt:lpstr>Структура налоговых и неналоговых доходов бюджета              Черноозерского сельского поселения за 2022 г.</vt:lpstr>
      <vt:lpstr>Доходы бюджета  Черноозерского сельского поселения  от налогов, сборов и платежей  за 2022 год</vt:lpstr>
      <vt:lpstr>Слайд 7</vt:lpstr>
      <vt:lpstr>Исполнение расходов бюджета за 2022 год          </vt:lpstr>
      <vt:lpstr>Слайд 9</vt:lpstr>
      <vt:lpstr>Структура бюджета Черноозерского сельского поселения за 2022 год (в разрезе отраслей)</vt:lpstr>
      <vt:lpstr>   Анализ расходов на содержание органов управления Черноозерского сельского поселения</vt:lpstr>
      <vt:lpstr>Кредиторская задолженность</vt:lpstr>
      <vt:lpstr>Спасибо за внимание!</vt:lpstr>
    </vt:vector>
  </TitlesOfParts>
  <Company>nica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Будьжет  </dc:title>
  <dc:creator>Andrei</dc:creator>
  <cp:lastModifiedBy>Пользователь</cp:lastModifiedBy>
  <cp:revision>1203</cp:revision>
  <dcterms:created xsi:type="dcterms:W3CDTF">2006-11-28T05:15:39Z</dcterms:created>
  <dcterms:modified xsi:type="dcterms:W3CDTF">2023-05-17T06:11:49Z</dcterms:modified>
</cp:coreProperties>
</file>